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4"/>
  </p:notesMasterIdLst>
  <p:sldIdLst>
    <p:sldId id="294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3" r:id="rId24"/>
    <p:sldId id="284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FD9D9"/>
    <a:srgbClr val="E8E4E4"/>
    <a:srgbClr val="0079C1"/>
    <a:srgbClr val="177EC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8" autoAdjust="0"/>
    <p:restoredTop sz="89618" autoAdjust="0"/>
  </p:normalViewPr>
  <p:slideViewPr>
    <p:cSldViewPr snapToGrid="0" snapToObjects="1">
      <p:cViewPr varScale="1">
        <p:scale>
          <a:sx n="114" d="100"/>
          <a:sy n="114" d="100"/>
        </p:scale>
        <p:origin x="306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4.sv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4.sv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Container Revolution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635EF174-9AE0-4CF3-8ABE-B45919E9C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29" y="1170909"/>
            <a:ext cx="3868923" cy="38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21A6E-78C8-4890-8258-E4C946E6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77" y="1131925"/>
            <a:ext cx="45148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docker logo">
            <a:extLst>
              <a:ext uri="{FF2B5EF4-FFF2-40B4-BE49-F238E27FC236}">
                <a16:creationId xmlns:a16="http://schemas.microsoft.com/office/drawing/2014/main" id="{DA9EECAA-4222-4B68-BD56-39B462B99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9660" cy="25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9E3055-487D-48AF-84C5-8B0ED6872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857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tainer stack example">
            <a:extLst>
              <a:ext uri="{FF2B5EF4-FFF2-40B4-BE49-F238E27FC236}">
                <a16:creationId xmlns:a16="http://schemas.microsoft.com/office/drawing/2014/main" id="{DCC5192A-5AD3-4100-B434-DB047CA5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6" y="957209"/>
            <a:ext cx="5418912" cy="48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irtual machine stack example">
            <a:extLst>
              <a:ext uri="{FF2B5EF4-FFF2-40B4-BE49-F238E27FC236}">
                <a16:creationId xmlns:a16="http://schemas.microsoft.com/office/drawing/2014/main" id="{2CDC2158-CC76-402E-BE5A-37EDC997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20" y="957209"/>
            <a:ext cx="5418912" cy="48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5072-0BA1-4433-9244-C243DA8B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Semi-Accurate Docker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435C-523F-4242-BAC1-11BA03D2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Dockerfile</a:t>
            </a:r>
            <a:r>
              <a:rPr lang="en-US" dirty="0"/>
              <a:t> =/= "build.ps1"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=/= "foo.exe"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Container =/= "$ foo.exe"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Docker-compose =/= "foo.sln"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Hub =/= NuGet server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6668-54EB-4AC6-B042-48E22A2F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File-&gt;New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1EAD-2541-476E-8567-A38A4648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9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00CC856-480E-439E-9ADF-651A7F70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76" y="624628"/>
            <a:ext cx="5032248" cy="116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21DB2-1B39-470D-89CA-1531C54D667D}"/>
              </a:ext>
            </a:extLst>
          </p:cNvPr>
          <p:cNvSpPr txBox="1"/>
          <p:nvPr/>
        </p:nvSpPr>
        <p:spPr>
          <a:xfrm>
            <a:off x="3347484" y="2501496"/>
            <a:ext cx="5497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anose="040409050D0802020404" pitchFamily="82" charset="0"/>
              </a:rPr>
              <a:t>Before</a:t>
            </a:r>
          </a:p>
        </p:txBody>
      </p:sp>
      <p:pic>
        <p:nvPicPr>
          <p:cNvPr id="11268" name="Picture 4" descr="Image result for docker logo">
            <a:extLst>
              <a:ext uri="{FF2B5EF4-FFF2-40B4-BE49-F238E27FC236}">
                <a16:creationId xmlns:a16="http://schemas.microsoft.com/office/drawing/2014/main" id="{C0305753-9D50-46E7-98C3-2BCBB280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4322024"/>
            <a:ext cx="6496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809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77A1-4EC4-4787-BC19-8B5E9141968B}"/>
              </a:ext>
            </a:extLst>
          </p:cNvPr>
          <p:cNvSpPr/>
          <p:nvPr/>
        </p:nvSpPr>
        <p:spPr>
          <a:xfrm>
            <a:off x="520996" y="372140"/>
            <a:ext cx="2503968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026F8-F1FE-42FF-85D3-E9A08CB97E1B}"/>
              </a:ext>
            </a:extLst>
          </p:cNvPr>
          <p:cNvSpPr/>
          <p:nvPr/>
        </p:nvSpPr>
        <p:spPr>
          <a:xfrm>
            <a:off x="3540642" y="372139"/>
            <a:ext cx="1850065" cy="21265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 Repo</a:t>
            </a:r>
          </a:p>
        </p:txBody>
      </p:sp>
      <p:pic>
        <p:nvPicPr>
          <p:cNvPr id="12294" name="Picture 6" descr="Related image">
            <a:extLst>
              <a:ext uri="{FF2B5EF4-FFF2-40B4-BE49-F238E27FC236}">
                <a16:creationId xmlns:a16="http://schemas.microsoft.com/office/drawing/2014/main" id="{D2A8C3B8-8D34-4D2E-9D7F-C288245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17" y="441250"/>
            <a:ext cx="796113" cy="79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git logo">
            <a:extLst>
              <a:ext uri="{FF2B5EF4-FFF2-40B4-BE49-F238E27FC236}">
                <a16:creationId xmlns:a16="http://schemas.microsoft.com/office/drawing/2014/main" id="{28D05CB7-37DE-455B-B678-3EB52FE4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26" y="1371278"/>
            <a:ext cx="1487894" cy="6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154D62-587D-4D05-83E7-ABC945F12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52C734-BCA4-4EBE-9AF0-CAF452B4F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267053-2E2E-4515-8389-4C8099DFF9F0}"/>
              </a:ext>
            </a:extLst>
          </p:cNvPr>
          <p:cNvSpPr/>
          <p:nvPr/>
        </p:nvSpPr>
        <p:spPr>
          <a:xfrm>
            <a:off x="3540642" y="2950535"/>
            <a:ext cx="2674089" cy="34502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12298" name="Picture 10" descr="Image result for appveyor logo">
            <a:extLst>
              <a:ext uri="{FF2B5EF4-FFF2-40B4-BE49-F238E27FC236}">
                <a16:creationId xmlns:a16="http://schemas.microsoft.com/office/drawing/2014/main" id="{F23CE3AD-F3EB-4B97-AE3E-46182F3E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26" y="3141921"/>
            <a:ext cx="1254642" cy="12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teamcity logo">
            <a:extLst>
              <a:ext uri="{FF2B5EF4-FFF2-40B4-BE49-F238E27FC236}">
                <a16:creationId xmlns:a16="http://schemas.microsoft.com/office/drawing/2014/main" id="{83C226A0-DA96-4845-9ED3-713BF7CD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3" y="3214576"/>
            <a:ext cx="1059712" cy="10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vsts logo">
            <a:extLst>
              <a:ext uri="{FF2B5EF4-FFF2-40B4-BE49-F238E27FC236}">
                <a16:creationId xmlns:a16="http://schemas.microsoft.com/office/drawing/2014/main" id="{D17E0666-9DA7-447A-BDB5-5D9B2907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30" y="4396563"/>
            <a:ext cx="1347234" cy="13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FEC79DA-60A5-4012-9604-3ED5C67DF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4282" y="4332767"/>
            <a:ext cx="1122535" cy="15496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D9B804-D0AE-4F2B-B85D-64C20DAD016F}"/>
              </a:ext>
            </a:extLst>
          </p:cNvPr>
          <p:cNvSpPr/>
          <p:nvPr/>
        </p:nvSpPr>
        <p:spPr>
          <a:xfrm>
            <a:off x="5991445" y="372138"/>
            <a:ext cx="1850065" cy="21265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Packages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6F9CE5C-C32C-40C8-A613-29017B74E7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1143" y="441250"/>
            <a:ext cx="822075" cy="822075"/>
          </a:xfrm>
          <a:prstGeom prst="rect">
            <a:avLst/>
          </a:prstGeom>
        </p:spPr>
      </p:pic>
      <p:pic>
        <p:nvPicPr>
          <p:cNvPr id="12306" name="Picture 18" descr="Image result for myget logo">
            <a:extLst>
              <a:ext uri="{FF2B5EF4-FFF2-40B4-BE49-F238E27FC236}">
                <a16:creationId xmlns:a16="http://schemas.microsoft.com/office/drawing/2014/main" id="{0B6B593F-52B4-42FC-8A75-BE604C3C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62" y="1152081"/>
            <a:ext cx="1059712" cy="10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D66B1F6-2291-4269-9A9D-50CC543EC42D}"/>
              </a:ext>
            </a:extLst>
          </p:cNvPr>
          <p:cNvSpPr/>
          <p:nvPr/>
        </p:nvSpPr>
        <p:spPr>
          <a:xfrm>
            <a:off x="6758763" y="2950535"/>
            <a:ext cx="2374606" cy="34502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Continuous Delivery</a:t>
            </a:r>
          </a:p>
        </p:txBody>
      </p:sp>
      <p:sp>
        <p:nvSpPr>
          <p:cNvPr id="20" name="AutoShape 20" descr="Image result for octopus deploy logo">
            <a:extLst>
              <a:ext uri="{FF2B5EF4-FFF2-40B4-BE49-F238E27FC236}">
                <a16:creationId xmlns:a16="http://schemas.microsoft.com/office/drawing/2014/main" id="{D0D24E14-4EB2-4B61-9EF6-2DA86426C7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854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F86609C-0A2E-4EDC-AC29-C17188C655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79316" y="3063063"/>
            <a:ext cx="1333500" cy="1333500"/>
          </a:xfrm>
          <a:prstGeom prst="rect">
            <a:avLst/>
          </a:prstGeom>
        </p:spPr>
      </p:pic>
      <p:pic>
        <p:nvPicPr>
          <p:cNvPr id="31" name="Picture 14" descr="Image result for vsts logo">
            <a:extLst>
              <a:ext uri="{FF2B5EF4-FFF2-40B4-BE49-F238E27FC236}">
                <a16:creationId xmlns:a16="http://schemas.microsoft.com/office/drawing/2014/main" id="{ECDA4EA4-36FB-4DFA-B07C-E13964EF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18" y="4509091"/>
            <a:ext cx="1347234" cy="13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2B443F1-9995-4F30-831C-F110E9639092}"/>
              </a:ext>
            </a:extLst>
          </p:cNvPr>
          <p:cNvSpPr/>
          <p:nvPr/>
        </p:nvSpPr>
        <p:spPr>
          <a:xfrm>
            <a:off x="9498420" y="372138"/>
            <a:ext cx="2503968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Production</a:t>
            </a:r>
          </a:p>
        </p:txBody>
      </p:sp>
      <p:pic>
        <p:nvPicPr>
          <p:cNvPr id="12310" name="Picture 22" descr="https://i1.wp.com/buildazure.com/wp-content/uploads/2017/09/Azure.png?resize=519%2C387&amp;ssl=1">
            <a:extLst>
              <a:ext uri="{FF2B5EF4-FFF2-40B4-BE49-F238E27FC236}">
                <a16:creationId xmlns:a16="http://schemas.microsoft.com/office/drawing/2014/main" id="{6FD618E4-BC19-4E8B-AB40-C4B6BE46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978" y="560729"/>
            <a:ext cx="2174026" cy="16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Related image">
            <a:extLst>
              <a:ext uri="{FF2B5EF4-FFF2-40B4-BE49-F238E27FC236}">
                <a16:creationId xmlns:a16="http://schemas.microsoft.com/office/drawing/2014/main" id="{F6891755-E4CB-4EB7-B0A4-5B109950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03" y="2370415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Image result for homer car">
            <a:extLst>
              <a:ext uri="{FF2B5EF4-FFF2-40B4-BE49-F238E27FC236}">
                <a16:creationId xmlns:a16="http://schemas.microsoft.com/office/drawing/2014/main" id="{8908538A-D2B7-40A7-957A-ADDE44AD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22" y="4227790"/>
            <a:ext cx="2254769" cy="13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447F6-B712-4939-AED8-F06CFBB8FDB3}"/>
              </a:ext>
            </a:extLst>
          </p:cNvPr>
          <p:cNvCxnSpPr/>
          <p:nvPr/>
        </p:nvCxnSpPr>
        <p:spPr>
          <a:xfrm flipH="1">
            <a:off x="3024964" y="839306"/>
            <a:ext cx="515678" cy="312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D36462-FF74-4020-A596-6DB2A6D0F8ED}"/>
              </a:ext>
            </a:extLst>
          </p:cNvPr>
          <p:cNvCxnSpPr>
            <a:cxnSpLocks/>
          </p:cNvCxnSpPr>
          <p:nvPr/>
        </p:nvCxnSpPr>
        <p:spPr>
          <a:xfrm flipV="1">
            <a:off x="3024964" y="1619247"/>
            <a:ext cx="515678" cy="294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0815C0-4ACA-436D-8B0A-D73D2D766B9D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4465675" y="2498650"/>
            <a:ext cx="412012" cy="451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E2D3E0-0762-4B62-B204-488CC5D520D0}"/>
              </a:ext>
            </a:extLst>
          </p:cNvPr>
          <p:cNvCxnSpPr>
            <a:cxnSpLocks/>
            <a:stCxn id="12" idx="0"/>
            <a:endCxn id="21" idx="2"/>
          </p:cNvCxnSpPr>
          <p:nvPr/>
        </p:nvCxnSpPr>
        <p:spPr>
          <a:xfrm flipV="1">
            <a:off x="4877687" y="2498649"/>
            <a:ext cx="2038791" cy="45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B71357-8D8C-4B4A-8FBF-6C2B5F514DE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6916478" y="2498649"/>
            <a:ext cx="1029588" cy="45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46EAA9-F121-4808-A554-76577654D16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9133369" y="3386468"/>
            <a:ext cx="365051" cy="128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21" grpId="0" animBg="1"/>
      <p:bldP spid="27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Coder </a:t>
            </a:r>
            <a:r>
              <a:rPr lang="en-US" dirty="0" err="1"/>
              <a:t>McCodeyface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91EFA-996F-41B3-AE2E-96A642CDF454}"/>
              </a:ext>
            </a:extLst>
          </p:cNvPr>
          <p:cNvSpPr/>
          <p:nvPr/>
        </p:nvSpPr>
        <p:spPr>
          <a:xfrm>
            <a:off x="701749" y="499730"/>
            <a:ext cx="10404176" cy="5263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Virtual Machine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74" y="571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479" y="2011048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51051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3652284" y="483781"/>
            <a:ext cx="7495953" cy="56884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4465674" y="531628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5166280" y="3625590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010490" y="20707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1F40-42E1-4F28-9B7F-CFD5995E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A2B-79FD-44A7-A57F-7B2E7AAF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container</a:t>
            </a:r>
          </a:p>
          <a:p>
            <a:endParaRPr lang="en-US" dirty="0"/>
          </a:p>
          <a:p>
            <a:r>
              <a:rPr lang="en-US" dirty="0"/>
              <a:t>What problems do they solve</a:t>
            </a:r>
          </a:p>
          <a:p>
            <a:endParaRPr lang="en-US" dirty="0"/>
          </a:p>
          <a:p>
            <a:r>
              <a:rPr lang="en-US" dirty="0"/>
              <a:t>How does it fit into daily work</a:t>
            </a:r>
          </a:p>
          <a:p>
            <a:endParaRPr lang="en-US" dirty="0"/>
          </a:p>
          <a:p>
            <a:r>
              <a:rPr lang="en-US" dirty="0"/>
              <a:t>How does it fit into </a:t>
            </a:r>
            <a:r>
              <a:rPr lang="en-US"/>
              <a:t>our normal CI/CD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2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14F4-2217-4C19-B9AE-96C85F57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(Respawn)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9E496-B3A2-4DEC-ACCA-3DBAD57E9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take it up to 11">
            <a:extLst>
              <a:ext uri="{FF2B5EF4-FFF2-40B4-BE49-F238E27FC236}">
                <a16:creationId xmlns:a16="http://schemas.microsoft.com/office/drawing/2014/main" id="{E0485A19-5AFF-415D-8DEE-B8C1BA8C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87" y="7138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all the things">
            <a:extLst>
              <a:ext uri="{FF2B5EF4-FFF2-40B4-BE49-F238E27FC236}">
                <a16:creationId xmlns:a16="http://schemas.microsoft.com/office/drawing/2014/main" id="{044929B3-F157-4C46-A1F2-18A86D9A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63" y="2603204"/>
            <a:ext cx="3638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67" y="901785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7427" y="3128694"/>
            <a:ext cx="1845032" cy="1497417"/>
          </a:xfrm>
          <a:prstGeom prst="rect">
            <a:avLst/>
          </a:prstGeom>
        </p:spPr>
      </p:pic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74" y="571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479" y="2011048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51051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629094" y="483781"/>
            <a:ext cx="10519144" cy="55448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4465674" y="531628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5166280" y="3625590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010490" y="20707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39BDD-550A-45EA-B749-440323189434}"/>
              </a:ext>
            </a:extLst>
          </p:cNvPr>
          <p:cNvSpPr/>
          <p:nvPr/>
        </p:nvSpPr>
        <p:spPr>
          <a:xfrm>
            <a:off x="1580190" y="2871741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442710-EF83-460A-98AA-C755471C97FE}"/>
              </a:ext>
            </a:extLst>
          </p:cNvPr>
          <p:cNvSpPr/>
          <p:nvPr/>
        </p:nvSpPr>
        <p:spPr>
          <a:xfrm>
            <a:off x="805160" y="558209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2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74" y="7360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6168" y="696155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85" y="3143822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3466214" y="483781"/>
            <a:ext cx="7682024" cy="55448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5837274" y="6961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7835308" y="326128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627179" y="755862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39BDD-550A-45EA-B749-440323189434}"/>
              </a:ext>
            </a:extLst>
          </p:cNvPr>
          <p:cNvSpPr/>
          <p:nvPr/>
        </p:nvSpPr>
        <p:spPr>
          <a:xfrm>
            <a:off x="4323390" y="3143821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node logo">
            <a:extLst>
              <a:ext uri="{FF2B5EF4-FFF2-40B4-BE49-F238E27FC236}">
                <a16:creationId xmlns:a16="http://schemas.microsoft.com/office/drawing/2014/main" id="{7A7AEF31-E25D-45CD-B419-75434EC51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46" y="3559265"/>
            <a:ext cx="1284989" cy="12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windows folder logo">
            <a:extLst>
              <a:ext uri="{FF2B5EF4-FFF2-40B4-BE49-F238E27FC236}">
                <a16:creationId xmlns:a16="http://schemas.microsoft.com/office/drawing/2014/main" id="{86948546-230D-4AD8-BF9E-93CA202D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5" y="6370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FEC931-93B8-4BAD-A14F-F8FC616C3F07}"/>
              </a:ext>
            </a:extLst>
          </p:cNvPr>
          <p:cNvCxnSpPr>
            <a:stCxn id="13" idx="1"/>
            <a:endCxn id="18436" idx="3"/>
          </p:cNvCxnSpPr>
          <p:nvPr/>
        </p:nvCxnSpPr>
        <p:spPr>
          <a:xfrm flipH="1" flipV="1">
            <a:off x="2891795" y="1589568"/>
            <a:ext cx="1431595" cy="261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766822-51BD-4F54-B52E-88D73F4D3BE5}"/>
              </a:ext>
            </a:extLst>
          </p:cNvPr>
          <p:cNvSpPr txBox="1"/>
          <p:nvPr/>
        </p:nvSpPr>
        <p:spPr>
          <a:xfrm>
            <a:off x="1233377" y="2641027"/>
            <a:ext cx="181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gitconfig</a:t>
            </a:r>
            <a:endParaRPr lang="en-US" dirty="0"/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51787A2-05BC-4429-BA2F-6ADE4E06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706" y="3816666"/>
            <a:ext cx="1595177" cy="15982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D8EE48-16A8-4907-A17D-B5AF786C626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6883" y="4201761"/>
            <a:ext cx="1586507" cy="414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2CD6D-022C-4062-8BE8-A9866DBC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81"/>
            <a:ext cx="12192000" cy="47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A3A1-68AD-4D51-A247-8014DD68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(Real Project)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76568-69CF-4C38-AC79-3B794A060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6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4" name="Picture 10" descr="Image result for appveyor logo">
            <a:extLst>
              <a:ext uri="{FF2B5EF4-FFF2-40B4-BE49-F238E27FC236}">
                <a16:creationId xmlns:a16="http://schemas.microsoft.com/office/drawing/2014/main" id="{6E4BD144-4752-4524-B531-68024D3F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27" y="547576"/>
            <a:ext cx="2498321" cy="24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vsts logo">
            <a:extLst>
              <a:ext uri="{FF2B5EF4-FFF2-40B4-BE49-F238E27FC236}">
                <a16:creationId xmlns:a16="http://schemas.microsoft.com/office/drawing/2014/main" id="{DA811AC6-F8D9-4C75-BFA7-765C1E83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725" y="3951546"/>
            <a:ext cx="2677524" cy="26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8160BE-C94F-4544-B270-915CDC811152}"/>
              </a:ext>
            </a:extLst>
          </p:cNvPr>
          <p:cNvSpPr/>
          <p:nvPr/>
        </p:nvSpPr>
        <p:spPr>
          <a:xfrm>
            <a:off x="744279" y="425302"/>
            <a:ext cx="10685721" cy="5954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4000" dirty="0"/>
              <a:t>Hyper-V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83EFC-4962-4170-BD87-19211F7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527617"/>
            <a:ext cx="7449879" cy="36787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BF6680-7D77-4E3B-88C9-997433C7876D}"/>
              </a:ext>
            </a:extLst>
          </p:cNvPr>
          <p:cNvSpPr/>
          <p:nvPr/>
        </p:nvSpPr>
        <p:spPr>
          <a:xfrm>
            <a:off x="893134" y="1499191"/>
            <a:ext cx="1461978" cy="3508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14BB-FD32-4F02-B4A4-F7237B0A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68" y="832913"/>
            <a:ext cx="2864846" cy="30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20DF-6686-4AE1-A61C-95E0A6AC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14FA-37F1-45F0-9F1D-164F031ED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5AC1CC-2487-4ADD-B2E4-8DD64049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3958" y="782379"/>
            <a:ext cx="2396312" cy="2396312"/>
          </a:xfrm>
          <a:prstGeom prst="rect">
            <a:avLst/>
          </a:prstGeom>
        </p:spPr>
      </p:pic>
      <p:pic>
        <p:nvPicPr>
          <p:cNvPr id="7" name="Picture 14" descr="Image result for vsts logo">
            <a:extLst>
              <a:ext uri="{FF2B5EF4-FFF2-40B4-BE49-F238E27FC236}">
                <a16:creationId xmlns:a16="http://schemas.microsoft.com/office/drawing/2014/main" id="{9C75575C-6DD7-484D-A2AD-A6167636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02" y="3679309"/>
            <a:ext cx="2693139" cy="269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 have no idea what i'm doing dog">
            <a:extLst>
              <a:ext uri="{FF2B5EF4-FFF2-40B4-BE49-F238E27FC236}">
                <a16:creationId xmlns:a16="http://schemas.microsoft.com/office/drawing/2014/main" id="{4EFE5A06-A78F-41AA-8A93-2C32BE2D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00" y="0"/>
            <a:ext cx="4483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FAE8E-C07A-49EB-AA71-598153D94230}"/>
              </a:ext>
            </a:extLst>
          </p:cNvPr>
          <p:cNvSpPr txBox="1"/>
          <p:nvPr/>
        </p:nvSpPr>
        <p:spPr>
          <a:xfrm>
            <a:off x="436098" y="2875002"/>
            <a:ext cx="5659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tencil" panose="040409050D0802020404" pitchFamily="82" charset="0"/>
              </a:rPr>
              <a:t>DISCLAIMER:</a:t>
            </a:r>
          </a:p>
        </p:txBody>
      </p:sp>
    </p:spTree>
    <p:extLst>
      <p:ext uri="{BB962C8B-B14F-4D97-AF65-F5344CB8AC3E}">
        <p14:creationId xmlns:p14="http://schemas.microsoft.com/office/powerpoint/2010/main" val="571572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E97BB-9D1B-467F-99A4-1F53D298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478"/>
            <a:ext cx="12192000" cy="3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92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0A49619-EE43-4273-9B07-9D8E8ADF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50" y="1493873"/>
            <a:ext cx="3199560" cy="3199560"/>
          </a:xfrm>
          <a:prstGeom prst="rect">
            <a:avLst/>
          </a:prstGeom>
        </p:spPr>
      </p:pic>
      <p:pic>
        <p:nvPicPr>
          <p:cNvPr id="19458" name="Picture 2" descr="Image result for docker logo">
            <a:extLst>
              <a:ext uri="{FF2B5EF4-FFF2-40B4-BE49-F238E27FC236}">
                <a16:creationId xmlns:a16="http://schemas.microsoft.com/office/drawing/2014/main" id="{E810185F-860E-45A4-8C70-A3E08F25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82" y="114216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431BB5-E10C-4A0B-9B47-BE11D2E41208}"/>
              </a:ext>
            </a:extLst>
          </p:cNvPr>
          <p:cNvCxnSpPr>
            <a:cxnSpLocks/>
          </p:cNvCxnSpPr>
          <p:nvPr/>
        </p:nvCxnSpPr>
        <p:spPr>
          <a:xfrm>
            <a:off x="5071730" y="3093653"/>
            <a:ext cx="141413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64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ECBD-C0FD-4B9B-A3E8-2B7F0E1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A693D-FA0C-4094-B59C-F2614B888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local dev dependencies</a:t>
            </a:r>
          </a:p>
          <a:p>
            <a:endParaRPr lang="en-US" dirty="0"/>
          </a:p>
          <a:p>
            <a:r>
              <a:rPr lang="en-US" dirty="0"/>
              <a:t>Lousy for Windows dev environment</a:t>
            </a:r>
          </a:p>
          <a:p>
            <a:endParaRPr lang="en-US" dirty="0"/>
          </a:p>
          <a:p>
            <a:r>
              <a:rPr lang="en-US" dirty="0"/>
              <a:t>Windows images too big for hosted CI/CD</a:t>
            </a:r>
          </a:p>
          <a:p>
            <a:endParaRPr lang="en-US" dirty="0"/>
          </a:p>
          <a:p>
            <a:r>
              <a:rPr lang="en-US" dirty="0"/>
              <a:t>Could be a good replacement for NuGet as the "app"</a:t>
            </a:r>
          </a:p>
        </p:txBody>
      </p:sp>
    </p:spTree>
    <p:extLst>
      <p:ext uri="{BB962C8B-B14F-4D97-AF65-F5344CB8AC3E}">
        <p14:creationId xmlns:p14="http://schemas.microsoft.com/office/powerpoint/2010/main" val="13642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3074" name="Picture 2" descr="Image result for linus torvalds funny">
            <a:extLst>
              <a:ext uri="{FF2B5EF4-FFF2-40B4-BE49-F238E27FC236}">
                <a16:creationId xmlns:a16="http://schemas.microsoft.com/office/drawing/2014/main" id="{4C422A56-1C02-457C-9BF0-68D2BB983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55" y="1719263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6FAE8E-C07A-49EB-AA71-598153D94230}"/>
              </a:ext>
            </a:extLst>
          </p:cNvPr>
          <p:cNvSpPr txBox="1"/>
          <p:nvPr/>
        </p:nvSpPr>
        <p:spPr>
          <a:xfrm>
            <a:off x="436098" y="2875002"/>
            <a:ext cx="5659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tencil" panose="040409050D0802020404" pitchFamily="82" charset="0"/>
              </a:rPr>
              <a:t>DISCLAIMER:</a:t>
            </a:r>
          </a:p>
        </p:txBody>
      </p:sp>
      <p:pic>
        <p:nvPicPr>
          <p:cNvPr id="4098" name="Picture 2" descr="Image result for i have no idea what i'm doing dog">
            <a:extLst>
              <a:ext uri="{FF2B5EF4-FFF2-40B4-BE49-F238E27FC236}">
                <a16:creationId xmlns:a16="http://schemas.microsoft.com/office/drawing/2014/main" id="{2E3ACA7E-F484-4789-9471-A65DA677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69" y="1398292"/>
            <a:ext cx="5771379" cy="43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AB7A7-A910-4F7B-AD5C-2E5ED4C3EE35}"/>
              </a:ext>
            </a:extLst>
          </p:cNvPr>
          <p:cNvSpPr txBox="1"/>
          <p:nvPr/>
        </p:nvSpPr>
        <p:spPr>
          <a:xfrm>
            <a:off x="9376145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EDE44-5056-4125-9262-C57F1A0E1D3E}"/>
              </a:ext>
            </a:extLst>
          </p:cNvPr>
          <p:cNvSpPr txBox="1"/>
          <p:nvPr/>
        </p:nvSpPr>
        <p:spPr>
          <a:xfrm>
            <a:off x="9376145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VM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12B5-98F5-4B1C-B926-EF6D588FEB9E}"/>
              </a:ext>
            </a:extLst>
          </p:cNvPr>
          <p:cNvCxnSpPr>
            <a:cxnSpLocks/>
          </p:cNvCxnSpPr>
          <p:nvPr/>
        </p:nvCxnSpPr>
        <p:spPr>
          <a:xfrm>
            <a:off x="8814391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7ADC9-E15A-46D7-828E-440002CC40E2}"/>
              </a:ext>
            </a:extLst>
          </p:cNvPr>
          <p:cNvSpPr txBox="1"/>
          <p:nvPr/>
        </p:nvSpPr>
        <p:spPr>
          <a:xfrm>
            <a:off x="6657754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CB879-A5EA-483C-A082-DB4B0B440AEF}"/>
              </a:ext>
            </a:extLst>
          </p:cNvPr>
          <p:cNvSpPr txBox="1"/>
          <p:nvPr/>
        </p:nvSpPr>
        <p:spPr>
          <a:xfrm>
            <a:off x="6657754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jails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D2FA6-589E-4E14-93AC-050BF06970F5}"/>
              </a:ext>
            </a:extLst>
          </p:cNvPr>
          <p:cNvCxnSpPr>
            <a:cxnSpLocks/>
          </p:cNvCxnSpPr>
          <p:nvPr/>
        </p:nvCxnSpPr>
        <p:spPr>
          <a:xfrm>
            <a:off x="6096000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623DB8-2438-4FB9-A877-7455BB467C7B}"/>
              </a:ext>
            </a:extLst>
          </p:cNvPr>
          <p:cNvSpPr txBox="1"/>
          <p:nvPr/>
        </p:nvSpPr>
        <p:spPr>
          <a:xfrm>
            <a:off x="3939363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DC46B-8D35-4D7F-9D94-D0B5CA1DBF1F}"/>
              </a:ext>
            </a:extLst>
          </p:cNvPr>
          <p:cNvSpPr txBox="1"/>
          <p:nvPr/>
        </p:nvSpPr>
        <p:spPr>
          <a:xfrm>
            <a:off x="3939363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Zones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636C5-9689-4027-9AAC-35D5999804FA}"/>
              </a:ext>
            </a:extLst>
          </p:cNvPr>
          <p:cNvCxnSpPr>
            <a:cxnSpLocks/>
          </p:cNvCxnSpPr>
          <p:nvPr/>
        </p:nvCxnSpPr>
        <p:spPr>
          <a:xfrm>
            <a:off x="3377609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AE8D80-66C2-4E8A-BE58-95466390A1C6}"/>
              </a:ext>
            </a:extLst>
          </p:cNvPr>
          <p:cNvSpPr txBox="1"/>
          <p:nvPr/>
        </p:nvSpPr>
        <p:spPr>
          <a:xfrm>
            <a:off x="483784" y="195543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tencil" panose="040409050D0802020404" pitchFamily="82" charset="0"/>
              </a:rPr>
              <a:t>Cgroups</a:t>
            </a:r>
            <a:endParaRPr lang="en-US" sz="2000" dirty="0">
              <a:latin typeface="Stencil" panose="040409050D0802020404" pitchFamily="82" charset="0"/>
            </a:endParaRPr>
          </a:p>
          <a:p>
            <a:r>
              <a:rPr lang="en-US" sz="2000" dirty="0">
                <a:latin typeface="Stencil" panose="040409050D0802020404" pitchFamily="82" charset="0"/>
              </a:rPr>
              <a:t>Namespaces</a:t>
            </a:r>
          </a:p>
          <a:p>
            <a:r>
              <a:rPr lang="en-US" sz="2000" dirty="0" err="1">
                <a:latin typeface="Stencil" panose="040409050D0802020404" pitchFamily="82" charset="0"/>
              </a:rPr>
              <a:t>Lsms</a:t>
            </a:r>
            <a:endParaRPr lang="en-US" sz="2000" dirty="0">
              <a:latin typeface="Stencil" panose="040409050D0802020404" pitchFamily="82" charset="0"/>
            </a:endParaRPr>
          </a:p>
          <a:p>
            <a:r>
              <a:rPr lang="en-US" sz="2000" dirty="0" err="1">
                <a:latin typeface="Stencil" panose="040409050D0802020404" pitchFamily="82" charset="0"/>
              </a:rPr>
              <a:t>etc</a:t>
            </a:r>
            <a:endParaRPr lang="en-US" sz="2000" dirty="0">
              <a:latin typeface="Stencil" panose="040409050D0802020404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7CFF1-C938-4DF9-8616-F9FF20960074}"/>
              </a:ext>
            </a:extLst>
          </p:cNvPr>
          <p:cNvSpPr txBox="1"/>
          <p:nvPr/>
        </p:nvSpPr>
        <p:spPr>
          <a:xfrm>
            <a:off x="483784" y="1318621"/>
            <a:ext cx="23320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Stencil" panose="040409050D0802020404" pitchFamily="82" charset="0"/>
              </a:rPr>
              <a:t>Containers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E8EF8-59F5-44B1-B813-8C531897B5F9}"/>
              </a:ext>
            </a:extLst>
          </p:cNvPr>
          <p:cNvSpPr txBox="1"/>
          <p:nvPr/>
        </p:nvSpPr>
        <p:spPr>
          <a:xfrm rot="19824734">
            <a:off x="866711" y="1740359"/>
            <a:ext cx="18288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Stencil" panose="040409050D0802020404" pitchFamily="82" charset="0"/>
              </a:rPr>
              <a:t>Not a thing</a:t>
            </a:r>
          </a:p>
        </p:txBody>
      </p:sp>
    </p:spTree>
    <p:extLst>
      <p:ext uri="{BB962C8B-B14F-4D97-AF65-F5344CB8AC3E}">
        <p14:creationId xmlns:p14="http://schemas.microsoft.com/office/powerpoint/2010/main" val="33914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3" grpId="0"/>
      <p:bldP spid="14" grpId="0"/>
      <p:bldP spid="17" grpId="0"/>
      <p:bldP spid="18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docker logo">
            <a:extLst>
              <a:ext uri="{FF2B5EF4-FFF2-40B4-BE49-F238E27FC236}">
                <a16:creationId xmlns:a16="http://schemas.microsoft.com/office/drawing/2014/main" id="{DA9EECAA-4222-4B68-BD56-39B462B99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9660" cy="25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9E3055-487D-48AF-84C5-8B0ED6872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857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4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6146" name="Picture 2" descr="Image result for bill gates desk">
            <a:extLst>
              <a:ext uri="{FF2B5EF4-FFF2-40B4-BE49-F238E27FC236}">
                <a16:creationId xmlns:a16="http://schemas.microsoft.com/office/drawing/2014/main" id="{6104BCAB-3D46-4C9C-BC58-34936F70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61" y="393405"/>
            <a:ext cx="5785928" cy="58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8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84B39-B0F3-4795-9E2F-3C3EAEB0FFBA}"/>
              </a:ext>
            </a:extLst>
          </p:cNvPr>
          <p:cNvSpPr txBox="1"/>
          <p:nvPr/>
        </p:nvSpPr>
        <p:spPr>
          <a:xfrm>
            <a:off x="6937744" y="710608"/>
            <a:ext cx="449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Hyper-V Isolation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28680-92B0-43B3-B91E-8DCF05DCC950}"/>
              </a:ext>
            </a:extLst>
          </p:cNvPr>
          <p:cNvSpPr txBox="1"/>
          <p:nvPr/>
        </p:nvSpPr>
        <p:spPr>
          <a:xfrm>
            <a:off x="7118498" y="1571847"/>
            <a:ext cx="33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WSC inside optimized VM</a:t>
            </a:r>
          </a:p>
          <a:p>
            <a:r>
              <a:rPr lang="en-US" dirty="0"/>
              <a:t>Security of VMs</a:t>
            </a:r>
          </a:p>
          <a:p>
            <a:r>
              <a:rPr lang="en-US" dirty="0"/>
              <a:t>Simplicity of containers</a:t>
            </a:r>
          </a:p>
          <a:p>
            <a:r>
              <a:rPr lang="en-US" dirty="0"/>
              <a:t>But in Hyper-V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EE194-3256-4B14-A6FF-70DBB2F3BD04}"/>
              </a:ext>
            </a:extLst>
          </p:cNvPr>
          <p:cNvCxnSpPr/>
          <p:nvPr/>
        </p:nvCxnSpPr>
        <p:spPr>
          <a:xfrm>
            <a:off x="6096000" y="382772"/>
            <a:ext cx="0" cy="573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DC436-0E4A-42AB-9E6E-60F1063E50CE}"/>
              </a:ext>
            </a:extLst>
          </p:cNvPr>
          <p:cNvSpPr txBox="1"/>
          <p:nvPr/>
        </p:nvSpPr>
        <p:spPr>
          <a:xfrm>
            <a:off x="912628" y="710609"/>
            <a:ext cx="449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Server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4ACDA-9CB4-4BE8-A391-58048E165DC4}"/>
              </a:ext>
            </a:extLst>
          </p:cNvPr>
          <p:cNvSpPr txBox="1"/>
          <p:nvPr/>
        </p:nvSpPr>
        <p:spPr>
          <a:xfrm>
            <a:off x="1013637" y="1571847"/>
            <a:ext cx="33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isolation</a:t>
            </a:r>
          </a:p>
          <a:p>
            <a:r>
              <a:rPr lang="en-US" dirty="0"/>
              <a:t>Namespace isolation</a:t>
            </a:r>
          </a:p>
          <a:p>
            <a:r>
              <a:rPr lang="en-US" dirty="0"/>
              <a:t>Shares kernel</a:t>
            </a:r>
          </a:p>
          <a:p>
            <a:r>
              <a:rPr lang="en-US" dirty="0"/>
              <a:t>Not secure!</a:t>
            </a:r>
          </a:p>
        </p:txBody>
      </p:sp>
      <p:pic>
        <p:nvPicPr>
          <p:cNvPr id="7170" name="Picture 2" descr="Image result for funny gate">
            <a:extLst>
              <a:ext uri="{FF2B5EF4-FFF2-40B4-BE49-F238E27FC236}">
                <a16:creationId xmlns:a16="http://schemas.microsoft.com/office/drawing/2014/main" id="{AC1E945B-28F1-40F7-986B-1F66F04A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6" y="3248246"/>
            <a:ext cx="4165581" cy="30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E3DCA-217D-4BC1-859D-64BC16D5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498" y="3171750"/>
            <a:ext cx="4066943" cy="3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18796</TotalTime>
  <Words>214</Words>
  <Application>Microsoft Office PowerPoint</Application>
  <PresentationFormat>Widescreen</PresentationFormat>
  <Paragraphs>84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Stencil</vt:lpstr>
      <vt:lpstr>Office Theme</vt:lpstr>
      <vt:lpstr>The Container Revolution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Semi-Accurate Docker Terminology</vt:lpstr>
      <vt:lpstr>Quick File-&gt;New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(Respawn)</vt:lpstr>
      <vt:lpstr>PowerPoint Presentation</vt:lpstr>
      <vt:lpstr>PowerPoint Presentation</vt:lpstr>
      <vt:lpstr>PowerPoint Presentation</vt:lpstr>
      <vt:lpstr>PowerPoint Presentation</vt:lpstr>
      <vt:lpstr>Demo (Real Project)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Final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120</cp:revision>
  <dcterms:created xsi:type="dcterms:W3CDTF">2012-11-28T22:04:34Z</dcterms:created>
  <dcterms:modified xsi:type="dcterms:W3CDTF">2018-08-07T14:59:39Z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